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9"/>
  </p:notesMasterIdLst>
  <p:sldIdLst>
    <p:sldId id="638" r:id="rId5"/>
    <p:sldId id="634" r:id="rId6"/>
    <p:sldId id="635" r:id="rId7"/>
    <p:sldId id="637"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13609E-BCF5-4D99-8ECD-64EB20737D13}" v="2" dt="2021-04-01T09:36:31.328"/>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435" autoAdjust="0"/>
  </p:normalViewPr>
  <p:slideViewPr>
    <p:cSldViewPr snapToGrid="0">
      <p:cViewPr varScale="1">
        <p:scale>
          <a:sx n="39" d="100"/>
          <a:sy n="39" d="100"/>
        </p:scale>
        <p:origin x="168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CB9514-4D67-49A6-8D3F-57903785AF92}" type="datetimeFigureOut">
              <a:rPr lang="nl-BE" smtClean="0"/>
              <a:t>2/04/2021</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D0CB22-9838-4EAA-A1AC-2713E6A5B234}" type="slidenum">
              <a:rPr lang="nl-BE" smtClean="0"/>
              <a:t>‹#›</a:t>
            </a:fld>
            <a:endParaRPr lang="nl-BE"/>
          </a:p>
        </p:txBody>
      </p:sp>
    </p:spTree>
    <p:extLst>
      <p:ext uri="{BB962C8B-B14F-4D97-AF65-F5344CB8AC3E}">
        <p14:creationId xmlns:p14="http://schemas.microsoft.com/office/powerpoint/2010/main" val="4021718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FD0CB22-9838-4EAA-A1AC-2713E6A5B234}" type="slidenum">
              <a:rPr lang="nl-BE" smtClean="0"/>
              <a:t>1</a:t>
            </a:fld>
            <a:endParaRPr lang="nl-BE"/>
          </a:p>
        </p:txBody>
      </p:sp>
    </p:spTree>
    <p:extLst>
      <p:ext uri="{BB962C8B-B14F-4D97-AF65-F5344CB8AC3E}">
        <p14:creationId xmlns:p14="http://schemas.microsoft.com/office/powerpoint/2010/main" val="83212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u="sng" kern="1200" dirty="0">
                <a:solidFill>
                  <a:schemeClr val="tx1"/>
                </a:solidFill>
                <a:effectLst/>
                <a:latin typeface="+mn-lt"/>
                <a:ea typeface="+mn-ea"/>
                <a:cs typeface="+mn-cs"/>
              </a:rPr>
              <a:t>1. Inhoudelijke focus:</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Verduurzaming en verbreding</a:t>
            </a:r>
            <a:r>
              <a:rPr lang="nl-NL" sz="1200" kern="1200" dirty="0">
                <a:solidFill>
                  <a:schemeClr val="tx1"/>
                </a:solidFill>
                <a:effectLst/>
                <a:latin typeface="+mn-lt"/>
                <a:ea typeface="+mn-ea"/>
                <a:cs typeface="+mn-cs"/>
              </a:rPr>
              <a:t> van Kleine Kinderen Grote Kansen-materie in de lerarenopleidingen kleuteronderwijs en lager onderwijs, het basisonderwijs én maximale samenwerking tussen welzijn en onderwijs: </a:t>
            </a:r>
            <a:r>
              <a:rPr lang="nl-NL" sz="1200" b="1" kern="1200" dirty="0">
                <a:solidFill>
                  <a:schemeClr val="tx1"/>
                </a:solidFill>
                <a:effectLst/>
                <a:latin typeface="+mn-lt"/>
                <a:ea typeface="+mn-ea"/>
                <a:cs typeface="+mn-cs"/>
              </a:rPr>
              <a:t>warme transities, diversiteit en </a:t>
            </a:r>
            <a:r>
              <a:rPr lang="nl-NL" sz="1200" b="1" kern="1200" dirty="0" err="1">
                <a:solidFill>
                  <a:schemeClr val="tx1"/>
                </a:solidFill>
                <a:effectLst/>
                <a:latin typeface="+mn-lt"/>
                <a:ea typeface="+mn-ea"/>
                <a:cs typeface="+mn-cs"/>
              </a:rPr>
              <a:t>kansarmoede</a:t>
            </a:r>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nl-NL" sz="1200" u="sng" kern="1200" dirty="0">
                <a:solidFill>
                  <a:schemeClr val="tx1"/>
                </a:solidFill>
                <a:effectLst/>
                <a:latin typeface="+mn-lt"/>
                <a:ea typeface="+mn-ea"/>
                <a:cs typeface="+mn-cs"/>
              </a:rPr>
              <a:t>2. Pedagogisch-didactische focus:</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pPr fontAlgn="base"/>
            <a:r>
              <a:rPr lang="nl-BE" sz="1200" kern="1200" dirty="0">
                <a:solidFill>
                  <a:schemeClr val="tx1"/>
                </a:solidFill>
                <a:effectLst/>
                <a:latin typeface="+mn-lt"/>
                <a:ea typeface="+mn-ea"/>
                <a:cs typeface="+mn-cs"/>
              </a:rPr>
              <a:t>Versterking </a:t>
            </a:r>
            <a:r>
              <a:rPr lang="nl-BE" sz="1200" b="1" kern="1200" dirty="0">
                <a:solidFill>
                  <a:schemeClr val="tx1"/>
                </a:solidFill>
                <a:effectLst/>
                <a:latin typeface="+mn-lt"/>
                <a:ea typeface="+mn-ea"/>
                <a:cs typeface="+mn-cs"/>
              </a:rPr>
              <a:t>professionele leergemeenschappen</a:t>
            </a:r>
            <a:r>
              <a:rPr lang="nl-BE" sz="1200" kern="1200" dirty="0">
                <a:solidFill>
                  <a:schemeClr val="tx1"/>
                </a:solidFill>
                <a:effectLst/>
                <a:latin typeface="+mn-lt"/>
                <a:ea typeface="+mn-ea"/>
                <a:cs typeface="+mn-cs"/>
              </a:rPr>
              <a:t> in de basisschool en tussen lerarenopleidingen en basisscholen </a:t>
            </a: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Doelstellingen </a:t>
            </a:r>
          </a:p>
          <a:p>
            <a:pPr lvl="0"/>
            <a:r>
              <a:rPr lang="nl-NL" sz="1200" kern="1200" dirty="0">
                <a:solidFill>
                  <a:schemeClr val="tx1"/>
                </a:solidFill>
                <a:effectLst/>
                <a:latin typeface="+mn-lt"/>
                <a:ea typeface="+mn-ea"/>
                <a:cs typeface="+mn-cs"/>
              </a:rPr>
              <a:t>- VIVES Campus Kortrijk wil in het nieuwe curriculum, dat in september 2022 van start zal gaan, voor een ervaringsgerichte en lokaal verankerde aanpak van de Kleine Kinderen Grote Kansen thematiek integreren. Dit wil zeggen dat we willen streven naar beklijvende praktijkervaringen in organisaties en scholen gerelateerd aan thematiek </a:t>
            </a:r>
            <a:r>
              <a:rPr lang="nl-NL" sz="1200" kern="1200" dirty="0" err="1">
                <a:solidFill>
                  <a:schemeClr val="tx1"/>
                </a:solidFill>
                <a:effectLst/>
                <a:latin typeface="+mn-lt"/>
                <a:ea typeface="+mn-ea"/>
                <a:cs typeface="+mn-cs"/>
              </a:rPr>
              <a:t>kansarmoede</a:t>
            </a:r>
            <a:r>
              <a:rPr lang="nl-NL" sz="1200" kern="1200" dirty="0">
                <a:solidFill>
                  <a:schemeClr val="tx1"/>
                </a:solidFill>
                <a:effectLst/>
                <a:latin typeface="+mn-lt"/>
                <a:ea typeface="+mn-ea"/>
                <a:cs typeface="+mn-cs"/>
              </a:rPr>
              <a:t>.</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 VIVES Campus Kortrijk wil bij studenten kleuter- en lager onderwijs hun kijk op kinderarmoede begripvol en empathisch op een doordachte, duurzame manier verbreden gedurende de opleiding via ontwikkelde praktijkcasussen rond omgaan met </a:t>
            </a:r>
            <a:r>
              <a:rPr lang="nl-NL" sz="1200" kern="1200" dirty="0" err="1">
                <a:solidFill>
                  <a:schemeClr val="tx1"/>
                </a:solidFill>
                <a:effectLst/>
                <a:latin typeface="+mn-lt"/>
                <a:ea typeface="+mn-ea"/>
                <a:cs typeface="+mn-cs"/>
              </a:rPr>
              <a:t>kansarmoede</a:t>
            </a:r>
            <a:r>
              <a:rPr lang="nl-NL" sz="1200" kern="1200" dirty="0">
                <a:solidFill>
                  <a:schemeClr val="tx1"/>
                </a:solidFill>
                <a:effectLst/>
                <a:latin typeface="+mn-lt"/>
                <a:ea typeface="+mn-ea"/>
                <a:cs typeface="+mn-cs"/>
              </a:rPr>
              <a:t> en diversiteit in samenwerking met werkveld.</a:t>
            </a:r>
            <a:endParaRPr lang="nl-BE" sz="1200" kern="1200" dirty="0">
              <a:solidFill>
                <a:schemeClr val="tx1"/>
              </a:solidFill>
              <a:effectLst/>
              <a:latin typeface="+mn-lt"/>
              <a:ea typeface="+mn-ea"/>
              <a:cs typeface="+mn-cs"/>
            </a:endParaRPr>
          </a:p>
          <a:p>
            <a:endParaRPr lang="nl-BE" b="1" dirty="0"/>
          </a:p>
          <a:p>
            <a:endParaRPr lang="nl-BE" dirty="0"/>
          </a:p>
          <a:p>
            <a:r>
              <a:rPr lang="nl-BE" dirty="0"/>
              <a:t>Beperk je tot 1 slide om de geselecteerde foci, de link met grote kansen en het vernieuwende aspect te noteren, in beelden te gieten, ..</a:t>
            </a:r>
          </a:p>
          <a:p>
            <a:r>
              <a:rPr lang="nl-BE" dirty="0"/>
              <a:t>Je krijgt de keuze om te werken met tekst, beeld, ... </a:t>
            </a:r>
          </a:p>
        </p:txBody>
      </p:sp>
      <p:sp>
        <p:nvSpPr>
          <p:cNvPr id="4" name="Slide Number Placeholder 3"/>
          <p:cNvSpPr>
            <a:spLocks noGrp="1"/>
          </p:cNvSpPr>
          <p:nvPr>
            <p:ph type="sldNum" sz="quarter" idx="5"/>
          </p:nvPr>
        </p:nvSpPr>
        <p:spPr/>
        <p:txBody>
          <a:bodyPr/>
          <a:lstStyle/>
          <a:p>
            <a:fld id="{4FD0CB22-9838-4EAA-A1AC-2713E6A5B234}" type="slidenum">
              <a:rPr lang="nl-BE" smtClean="0"/>
              <a:t>2</a:t>
            </a:fld>
            <a:endParaRPr lang="nl-BE"/>
          </a:p>
        </p:txBody>
      </p:sp>
    </p:spTree>
    <p:extLst>
      <p:ext uri="{BB962C8B-B14F-4D97-AF65-F5344CB8AC3E}">
        <p14:creationId xmlns:p14="http://schemas.microsoft.com/office/powerpoint/2010/main" val="272678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4FD0CB22-9838-4EAA-A1AC-2713E6A5B234}" type="slidenum">
              <a:rPr lang="nl-BE" smtClean="0"/>
              <a:t>3</a:t>
            </a:fld>
            <a:endParaRPr lang="nl-BE"/>
          </a:p>
        </p:txBody>
      </p:sp>
    </p:spTree>
    <p:extLst>
      <p:ext uri="{BB962C8B-B14F-4D97-AF65-F5344CB8AC3E}">
        <p14:creationId xmlns:p14="http://schemas.microsoft.com/office/powerpoint/2010/main" val="2827471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4FD0CB22-9838-4EAA-A1AC-2713E6A5B234}" type="slidenum">
              <a:rPr lang="nl-BE" smtClean="0"/>
              <a:t>4</a:t>
            </a:fld>
            <a:endParaRPr lang="nl-BE"/>
          </a:p>
        </p:txBody>
      </p:sp>
    </p:spTree>
    <p:extLst>
      <p:ext uri="{BB962C8B-B14F-4D97-AF65-F5344CB8AC3E}">
        <p14:creationId xmlns:p14="http://schemas.microsoft.com/office/powerpoint/2010/main" val="28251382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4960137"/>
            <a:ext cx="7772400" cy="1463040"/>
          </a:xfrm>
        </p:spPr>
        <p:txBody>
          <a:bodyPr anchor="ctr">
            <a:normAutofit/>
          </a:bodyPr>
          <a:lstStyle>
            <a:lvl1pPr algn="r">
              <a:defRPr sz="5000" spc="200" baseline="0"/>
            </a:lvl1pPr>
          </a:lstStyle>
          <a:p>
            <a:r>
              <a:rPr lang="nl-NL"/>
              <a:t>titel</a:t>
            </a:r>
            <a:endParaRPr lang="en-US"/>
          </a:p>
        </p:txBody>
      </p:sp>
      <p:sp>
        <p:nvSpPr>
          <p:cNvPr id="3" name="Subtitle 2"/>
          <p:cNvSpPr>
            <a:spLocks noGrp="1"/>
          </p:cNvSpPr>
          <p:nvPr>
            <p:ph type="subTitle" idx="1" hasCustomPrompt="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nl-NL"/>
              <a:t>spreker</a:t>
            </a:r>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C0D2BD1C-3F16-43E3-8885-70F56B35ACD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17313" y="1089491"/>
            <a:ext cx="1967789" cy="1755648"/>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descr="Afbeelding met persoon, binnen, vrouw, staand&#10;&#10;Automatisch gegenereerde beschrijving">
            <a:extLst>
              <a:ext uri="{FF2B5EF4-FFF2-40B4-BE49-F238E27FC236}">
                <a16:creationId xmlns:a16="http://schemas.microsoft.com/office/drawing/2014/main" id="{ED101F40-BE7E-490B-BDD3-DD0A08F0AAD7}"/>
              </a:ext>
            </a:extLst>
          </p:cNvPr>
          <p:cNvPicPr>
            <a:picLocks noChangeAspect="1"/>
          </p:cNvPicPr>
          <p:nvPr userDrawn="1"/>
        </p:nvPicPr>
        <p:blipFill rotWithShape="1">
          <a:blip r:embed="rId3"/>
          <a:srcRect t="10679" b="4892"/>
          <a:stretch/>
        </p:blipFill>
        <p:spPr>
          <a:xfrm>
            <a:off x="0" y="-1"/>
            <a:ext cx="8390147" cy="4722921"/>
          </a:xfrm>
          <a:prstGeom prst="rect">
            <a:avLst/>
          </a:prstGeom>
        </p:spPr>
      </p:pic>
      <p:sp>
        <p:nvSpPr>
          <p:cNvPr id="4" name="Tekstvak 3">
            <a:extLst>
              <a:ext uri="{FF2B5EF4-FFF2-40B4-BE49-F238E27FC236}">
                <a16:creationId xmlns:a16="http://schemas.microsoft.com/office/drawing/2014/main" id="{8F8CE76F-7B30-4536-B307-0609A4CF2FDD}"/>
              </a:ext>
            </a:extLst>
          </p:cNvPr>
          <p:cNvSpPr txBox="1"/>
          <p:nvPr userDrawn="1"/>
        </p:nvSpPr>
        <p:spPr>
          <a:xfrm>
            <a:off x="9517312" y="3173200"/>
            <a:ext cx="1967789" cy="369332"/>
          </a:xfrm>
          <a:prstGeom prst="rect">
            <a:avLst/>
          </a:prstGeom>
          <a:noFill/>
        </p:spPr>
        <p:txBody>
          <a:bodyPr wrap="square" rtlCol="0">
            <a:spAutoFit/>
          </a:bodyPr>
          <a:lstStyle/>
          <a:p>
            <a:r>
              <a:rPr lang="nl-NL" sz="1800"/>
              <a:t>7 december 2020</a:t>
            </a:r>
          </a:p>
        </p:txBody>
      </p:sp>
      <p:sp>
        <p:nvSpPr>
          <p:cNvPr id="7" name="Tekstvak 6">
            <a:extLst>
              <a:ext uri="{FF2B5EF4-FFF2-40B4-BE49-F238E27FC236}">
                <a16:creationId xmlns:a16="http://schemas.microsoft.com/office/drawing/2014/main" id="{46939580-AC44-4763-BCE4-E824C4014D69}"/>
              </a:ext>
            </a:extLst>
          </p:cNvPr>
          <p:cNvSpPr txBox="1"/>
          <p:nvPr userDrawn="1"/>
        </p:nvSpPr>
        <p:spPr>
          <a:xfrm rot="16200000">
            <a:off x="7769491" y="3749223"/>
            <a:ext cx="2060101" cy="276999"/>
          </a:xfrm>
          <a:prstGeom prst="rect">
            <a:avLst/>
          </a:prstGeom>
          <a:noFill/>
        </p:spPr>
        <p:txBody>
          <a:bodyPr wrap="square" rtlCol="0">
            <a:spAutoFit/>
          </a:bodyPr>
          <a:lstStyle/>
          <a:p>
            <a:r>
              <a:rPr lang="nl-NL" sz="1200"/>
              <a:t>Foto: Frank Toussaint</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4CD73815-2707-4475-8F1A-B873CB631BB4}" type="datetimeFigureOut">
              <a:rPr lang="en-US" dirty="0"/>
              <a:t>4/2/2021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pic>
        <p:nvPicPr>
          <p:cNvPr id="8" name="Picture 2">
            <a:extLst>
              <a:ext uri="{FF2B5EF4-FFF2-40B4-BE49-F238E27FC236}">
                <a16:creationId xmlns:a16="http://schemas.microsoft.com/office/drawing/2014/main" id="{AD0F1937-5C02-4B51-8779-279FE01E9DC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01274" y="1"/>
            <a:ext cx="890726" cy="794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nl-NL"/>
              <a:t>Klik om stijl te bewerken</a:t>
            </a:r>
            <a:endParaRPr lang="en-US"/>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2A4AFB99-0EAB-4182-AFF8-E214C82A68F6}" type="datetimeFigureOut">
              <a:rPr lang="en-US" dirty="0"/>
              <a:t>4/2/2021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2">
            <a:extLst>
              <a:ext uri="{FF2B5EF4-FFF2-40B4-BE49-F238E27FC236}">
                <a16:creationId xmlns:a16="http://schemas.microsoft.com/office/drawing/2014/main" id="{2CC9D718-1B16-4F17-B192-87CBADB554F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01274" y="1"/>
            <a:ext cx="890726" cy="794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A5D3794B-289A-4A80-97D7-111025398D45}" type="datetimeFigureOut">
              <a:rPr lang="en-US" dirty="0"/>
              <a:t>4/2/2021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nl-NL"/>
              <a:t>Klik om stijl te bewerken</a:t>
            </a:r>
            <a:endParaRPr lang="en-US"/>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5A61015F-7CC6-4D0A-9D87-873EA4C304CC}" type="datetimeFigureOut">
              <a:rPr lang="en-US" dirty="0"/>
              <a:t>4/2/2021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nl-NL"/>
              <a:t>Klik om stijl te bewerken</a:t>
            </a:r>
            <a:endParaRPr lang="en-US"/>
          </a:p>
        </p:txBody>
      </p:sp>
      <p:sp>
        <p:nvSpPr>
          <p:cNvPr id="3" name="Content Placeholder 2"/>
          <p:cNvSpPr>
            <a:spLocks noGrp="1"/>
          </p:cNvSpPr>
          <p:nvPr>
            <p:ph sz="half" idx="1"/>
          </p:nvPr>
        </p:nvSpPr>
        <p:spPr>
          <a:xfrm>
            <a:off x="1024127" y="2286000"/>
            <a:ext cx="4754880" cy="402336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5989320" y="2286000"/>
            <a:ext cx="4754880" cy="402336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93C6A301-0538-44EC-B09D-202E1042A48B}" type="datetimeFigureOut">
              <a:rPr lang="en-US" dirty="0"/>
              <a:t>4/2/2021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pic>
        <p:nvPicPr>
          <p:cNvPr id="9" name="Picture 2">
            <a:extLst>
              <a:ext uri="{FF2B5EF4-FFF2-40B4-BE49-F238E27FC236}">
                <a16:creationId xmlns:a16="http://schemas.microsoft.com/office/drawing/2014/main" id="{A8DD8410-1F9C-4F66-B08E-51A1721D44A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01274" y="1"/>
            <a:ext cx="890726" cy="794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l-NL"/>
              <a:t>Klik om stijl te bewerken</a:t>
            </a:r>
            <a:endParaRPr lang="en-US"/>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024128" y="2967788"/>
            <a:ext cx="4754880" cy="33415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nl-NL"/>
              <a:t>Klikken om de tekststijl van het model te bewerken</a:t>
            </a:r>
          </a:p>
        </p:txBody>
      </p:sp>
      <p:sp>
        <p:nvSpPr>
          <p:cNvPr id="6" name="Content Placeholder 5"/>
          <p:cNvSpPr>
            <a:spLocks noGrp="1"/>
          </p:cNvSpPr>
          <p:nvPr>
            <p:ph sz="quarter" idx="4"/>
          </p:nvPr>
        </p:nvSpPr>
        <p:spPr>
          <a:xfrm>
            <a:off x="5990888" y="2967788"/>
            <a:ext cx="4754880" cy="33415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D789574A-8875-45EF-8EA2-3CAA0F7ABC4C}" type="datetimeFigureOut">
              <a:rPr lang="en-US" dirty="0"/>
              <a:t>4/2/2021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pic>
        <p:nvPicPr>
          <p:cNvPr id="2" name="Picture 2">
            <a:extLst>
              <a:ext uri="{FF2B5EF4-FFF2-40B4-BE49-F238E27FC236}">
                <a16:creationId xmlns:a16="http://schemas.microsoft.com/office/drawing/2014/main" id="{D9A9FAC4-8D72-4F1F-B34E-ECE3CE22727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01274" y="1"/>
            <a:ext cx="890726" cy="794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fld id="{67EF4D4C-5367-4C26-9E2B-D8088D7FCA81}" type="datetimeFigureOut">
              <a:rPr lang="en-US" dirty="0"/>
              <a:t>4/2/2021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pic>
        <p:nvPicPr>
          <p:cNvPr id="9" name="Picture 2">
            <a:extLst>
              <a:ext uri="{FF2B5EF4-FFF2-40B4-BE49-F238E27FC236}">
                <a16:creationId xmlns:a16="http://schemas.microsoft.com/office/drawing/2014/main" id="{421F9D7A-FE7A-485B-8543-82A4A4F92CA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01274" y="1"/>
            <a:ext cx="890726" cy="794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4/2/2021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pic>
        <p:nvPicPr>
          <p:cNvPr id="6" name="Picture 2">
            <a:extLst>
              <a:ext uri="{FF2B5EF4-FFF2-40B4-BE49-F238E27FC236}">
                <a16:creationId xmlns:a16="http://schemas.microsoft.com/office/drawing/2014/main" id="{84D283F8-20D5-49D7-921C-4455B926B92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01274" y="1"/>
            <a:ext cx="890726" cy="794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nl-NL"/>
              <a:t>Klik om stijl te bewerken</a:t>
            </a:r>
            <a:endParaRPr lang="en-US"/>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05C68B11-C5A8-448C-8CE9-B1A273C79CFC}" type="datetimeFigureOut">
              <a:rPr lang="en-US" dirty="0"/>
              <a:t>4/2/2021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pic>
        <p:nvPicPr>
          <p:cNvPr id="2" name="Picture 2">
            <a:extLst>
              <a:ext uri="{FF2B5EF4-FFF2-40B4-BE49-F238E27FC236}">
                <a16:creationId xmlns:a16="http://schemas.microsoft.com/office/drawing/2014/main" id="{A434F5F9-0C31-451B-9D28-69D8AC24B11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01274" y="1"/>
            <a:ext cx="890726" cy="794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nl-NL"/>
              <a:t>Klik om stijl te bewerken</a:t>
            </a:r>
            <a:endParaRPr lang="en-US"/>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C7616CA0-919D-4A49-9C8A-62FDFB3A5183}" type="datetimeFigureOut">
              <a:rPr lang="en-US" dirty="0"/>
              <a:t>4/2/2021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2">
            <a:extLst>
              <a:ext uri="{FF2B5EF4-FFF2-40B4-BE49-F238E27FC236}">
                <a16:creationId xmlns:a16="http://schemas.microsoft.com/office/drawing/2014/main" id="{200F6906-61C6-4613-844F-E5FD4199304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01274" y="1"/>
            <a:ext cx="890726" cy="794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4/2/2021</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2">
            <a:extLst>
              <a:ext uri="{FF2B5EF4-FFF2-40B4-BE49-F238E27FC236}">
                <a16:creationId xmlns:a16="http://schemas.microsoft.com/office/drawing/2014/main" id="{DC069E33-0094-4467-8099-57D26AA4ED53}"/>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1301274" y="1"/>
            <a:ext cx="890726" cy="7947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3D285A-F7D4-4729-AB62-61B0ACC5455C}"/>
              </a:ext>
            </a:extLst>
          </p:cNvPr>
          <p:cNvSpPr>
            <a:spLocks noGrp="1"/>
          </p:cNvSpPr>
          <p:nvPr>
            <p:ph type="title"/>
          </p:nvPr>
        </p:nvSpPr>
        <p:spPr>
          <a:xfrm>
            <a:off x="457200" y="4960138"/>
            <a:ext cx="7772400" cy="1463040"/>
          </a:xfrm>
        </p:spPr>
        <p:txBody>
          <a:bodyPr anchor="ctr">
            <a:normAutofit/>
          </a:bodyPr>
          <a:lstStyle/>
          <a:p>
            <a:r>
              <a:rPr lang="nl-NL" sz="4000" dirty="0"/>
              <a:t>KKGK – april-december 2021 </a:t>
            </a:r>
            <a:br>
              <a:rPr lang="nl-NL" sz="4000" dirty="0"/>
            </a:br>
            <a:r>
              <a:rPr lang="nl-NL" sz="4000" dirty="0"/>
              <a:t> VIVES </a:t>
            </a:r>
            <a:r>
              <a:rPr lang="nl-NL" sz="4000" dirty="0" err="1"/>
              <a:t>ZuiD</a:t>
            </a:r>
            <a:endParaRPr lang="nl-NL" sz="4000" dirty="0"/>
          </a:p>
        </p:txBody>
      </p:sp>
      <p:sp>
        <p:nvSpPr>
          <p:cNvPr id="10" name="Text Placeholder 3">
            <a:extLst>
              <a:ext uri="{FF2B5EF4-FFF2-40B4-BE49-F238E27FC236}">
                <a16:creationId xmlns:a16="http://schemas.microsoft.com/office/drawing/2014/main" id="{E5D719E0-70EF-47E2-B27F-78B72E5B0E3C}"/>
              </a:ext>
            </a:extLst>
          </p:cNvPr>
          <p:cNvSpPr>
            <a:spLocks noGrp="1"/>
          </p:cNvSpPr>
          <p:nvPr>
            <p:ph type="body" sz="half" idx="2"/>
          </p:nvPr>
        </p:nvSpPr>
        <p:spPr>
          <a:xfrm>
            <a:off x="8610600" y="4960138"/>
            <a:ext cx="3484944" cy="1463040"/>
          </a:xfrm>
        </p:spPr>
        <p:txBody>
          <a:bodyPr/>
          <a:lstStyle/>
          <a:p>
            <a:r>
              <a:rPr lang="en-US" dirty="0"/>
              <a:t>Veerle Vandelacluze</a:t>
            </a:r>
          </a:p>
          <a:p>
            <a:r>
              <a:rPr lang="en-US" dirty="0"/>
              <a:t>Nele Vermoere</a:t>
            </a:r>
          </a:p>
          <a:p>
            <a:r>
              <a:rPr lang="en-US" dirty="0"/>
              <a:t>Els Callens</a:t>
            </a:r>
          </a:p>
          <a:p>
            <a:r>
              <a:rPr lang="en-US" dirty="0" err="1"/>
              <a:t>Kritische</a:t>
            </a:r>
            <a:r>
              <a:rPr lang="en-US" dirty="0"/>
              <a:t> </a:t>
            </a:r>
            <a:r>
              <a:rPr lang="en-US" dirty="0" err="1"/>
              <a:t>vriend</a:t>
            </a:r>
            <a:r>
              <a:rPr lang="en-US" dirty="0"/>
              <a:t>: VIVES </a:t>
            </a:r>
            <a:r>
              <a:rPr lang="en-US" dirty="0" err="1"/>
              <a:t>Brugge</a:t>
            </a:r>
            <a:endParaRPr lang="en-US" dirty="0"/>
          </a:p>
        </p:txBody>
      </p:sp>
      <p:pic>
        <p:nvPicPr>
          <p:cNvPr id="1026" name="Picture 2">
            <a:extLst>
              <a:ext uri="{FF2B5EF4-FFF2-40B4-BE49-F238E27FC236}">
                <a16:creationId xmlns:a16="http://schemas.microsoft.com/office/drawing/2014/main" id="{FFCFF199-72E7-493F-9C55-987B1A6AA8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7294" y="4992041"/>
            <a:ext cx="1228725" cy="6000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F39DC18A-73F2-4223-94F3-86B9EC0C96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61903" y="5583626"/>
            <a:ext cx="3429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etenschappelijk onderzoek - Hoogspecialistisch Centrum voor Hersenletsel  en Neuropsychiatrie GGZ Oost Brabant | Boekel | Huize Padua | NAH">
            <a:extLst>
              <a:ext uri="{FF2B5EF4-FFF2-40B4-BE49-F238E27FC236}">
                <a16:creationId xmlns:a16="http://schemas.microsoft.com/office/drawing/2014/main" id="{FE2D4D60-7C71-4C6F-A0C1-4AFC765D9A25}"/>
              </a:ext>
            </a:extLst>
          </p:cNvPr>
          <p:cNvPicPr>
            <a:picLocks noGrp="1" noChangeAspect="1" noChangeArrowheads="1"/>
          </p:cNvPicPr>
          <p:nvPr>
            <p:ph type="pic" idx="1"/>
          </p:nvPr>
        </p:nvPicPr>
        <p:blipFill>
          <a:blip r:embed="rId5">
            <a:extLst>
              <a:ext uri="{28A0092B-C50C-407E-A947-70E740481C1C}">
                <a14:useLocalDpi xmlns:a14="http://schemas.microsoft.com/office/drawing/2010/main" val="0"/>
              </a:ext>
            </a:extLst>
          </a:blip>
          <a:srcRect t="31245" b="31245"/>
          <a:stretch>
            <a:fillRect/>
          </a:stretch>
        </p:blipFill>
        <p:spPr bwMode="auto">
          <a:xfrm>
            <a:off x="1" y="0"/>
            <a:ext cx="7481944" cy="32613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terke punten methodiek: goede basis voor talentontwikkeling - PW.">
            <a:extLst>
              <a:ext uri="{FF2B5EF4-FFF2-40B4-BE49-F238E27FC236}">
                <a16:creationId xmlns:a16="http://schemas.microsoft.com/office/drawing/2014/main" id="{55B1AF3F-B75F-4536-92CA-6F3A6E0B14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7120" y="2085141"/>
            <a:ext cx="4754880" cy="2874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63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7041A4-59E9-42B4-92BA-9DD5441F6FFA}"/>
              </a:ext>
            </a:extLst>
          </p:cNvPr>
          <p:cNvSpPr>
            <a:spLocks noGrp="1"/>
          </p:cNvSpPr>
          <p:nvPr>
            <p:ph type="title"/>
          </p:nvPr>
        </p:nvSpPr>
        <p:spPr/>
        <p:txBody>
          <a:bodyPr>
            <a:normAutofit/>
          </a:bodyPr>
          <a:lstStyle/>
          <a:p>
            <a:r>
              <a:rPr lang="nl-NL" sz="4000" dirty="0"/>
              <a:t>1. Foci – link met grote kansen – vernieuwende aspect</a:t>
            </a:r>
            <a:endParaRPr lang="nl-BE" sz="4000" dirty="0"/>
          </a:p>
        </p:txBody>
      </p:sp>
      <p:sp>
        <p:nvSpPr>
          <p:cNvPr id="3" name="Tijdelijke aanduiding voor inhoud 2">
            <a:extLst>
              <a:ext uri="{FF2B5EF4-FFF2-40B4-BE49-F238E27FC236}">
                <a16:creationId xmlns:a16="http://schemas.microsoft.com/office/drawing/2014/main" id="{28B2EBA9-4C1F-4B50-A149-F7EF3FCC8097}"/>
              </a:ext>
            </a:extLst>
          </p:cNvPr>
          <p:cNvSpPr>
            <a:spLocks noGrp="1"/>
          </p:cNvSpPr>
          <p:nvPr>
            <p:ph idx="1"/>
          </p:nvPr>
        </p:nvSpPr>
        <p:spPr/>
        <p:txBody>
          <a:bodyPr>
            <a:normAutofit/>
          </a:bodyPr>
          <a:lstStyle/>
          <a:p>
            <a:r>
              <a:rPr lang="nl-NL" sz="3200" dirty="0"/>
              <a:t>Dit project wil bijdragen aan </a:t>
            </a:r>
          </a:p>
          <a:p>
            <a:r>
              <a:rPr lang="nl-NL" sz="3200" dirty="0"/>
              <a:t>- de verduurzaming en verbreding van de KKGK-materie in de lerarenopleiding en het werkveld (via samenwerking met scholen, brugfiguren, ervaringsdeskundigen) enerzijds </a:t>
            </a:r>
          </a:p>
          <a:p>
            <a:r>
              <a:rPr lang="nl-NL" sz="3200" dirty="0"/>
              <a:t>en </a:t>
            </a:r>
          </a:p>
          <a:p>
            <a:r>
              <a:rPr lang="nl-NL" sz="3200" dirty="0"/>
              <a:t>- versterkt tevens de professionele leergemeenschappen op dit vlak in regio Zuid West-Vlaanderen.</a:t>
            </a:r>
            <a:endParaRPr lang="nl-BE" sz="3200" dirty="0"/>
          </a:p>
        </p:txBody>
      </p:sp>
    </p:spTree>
    <p:extLst>
      <p:ext uri="{BB962C8B-B14F-4D97-AF65-F5344CB8AC3E}">
        <p14:creationId xmlns:p14="http://schemas.microsoft.com/office/powerpoint/2010/main" val="3737114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7041A4-59E9-42B4-92BA-9DD5441F6FFA}"/>
              </a:ext>
            </a:extLst>
          </p:cNvPr>
          <p:cNvSpPr>
            <a:spLocks noGrp="1"/>
          </p:cNvSpPr>
          <p:nvPr>
            <p:ph type="title"/>
          </p:nvPr>
        </p:nvSpPr>
        <p:spPr/>
        <p:txBody>
          <a:bodyPr>
            <a:normAutofit/>
          </a:bodyPr>
          <a:lstStyle/>
          <a:p>
            <a:r>
              <a:rPr lang="nl-NL" sz="4000" dirty="0"/>
              <a:t>2. Doelstellingen (+ projectfasering)</a:t>
            </a:r>
            <a:endParaRPr lang="nl-BE" sz="4000" dirty="0"/>
          </a:p>
        </p:txBody>
      </p:sp>
      <p:sp>
        <p:nvSpPr>
          <p:cNvPr id="3" name="Tijdelijke aanduiding voor inhoud 2">
            <a:extLst>
              <a:ext uri="{FF2B5EF4-FFF2-40B4-BE49-F238E27FC236}">
                <a16:creationId xmlns:a16="http://schemas.microsoft.com/office/drawing/2014/main" id="{28B2EBA9-4C1F-4B50-A149-F7EF3FCC8097}"/>
              </a:ext>
            </a:extLst>
          </p:cNvPr>
          <p:cNvSpPr>
            <a:spLocks noGrp="1"/>
          </p:cNvSpPr>
          <p:nvPr>
            <p:ph idx="1"/>
          </p:nvPr>
        </p:nvSpPr>
        <p:spPr/>
        <p:txBody>
          <a:bodyPr>
            <a:normAutofit fontScale="92500"/>
          </a:bodyPr>
          <a:lstStyle/>
          <a:p>
            <a:pPr lvl="0"/>
            <a:r>
              <a:rPr lang="nl-NL" sz="3200" dirty="0"/>
              <a:t>- VIVES Zuid wil in het curriculum van EBAKO/EBALO beklijvende ervaringsgerichte praktijkervaringen en een lokaal verankerde aanpak van de KKGK-thematiek integreren.</a:t>
            </a:r>
            <a:endParaRPr lang="nl-BE" sz="3200" dirty="0"/>
          </a:p>
          <a:p>
            <a:pPr lvl="0"/>
            <a:r>
              <a:rPr lang="nl-NL" sz="3200" dirty="0"/>
              <a:t>- VIVES Zuid wil op een doordachte en duurzame manier de kijk naar kinderarmoede bij studenten EBAKO/EBALO verbreden doorheen de opleiding </a:t>
            </a:r>
            <a:r>
              <a:rPr lang="nl-NL" sz="3200" dirty="0" err="1"/>
              <a:t>i.f.v</a:t>
            </a:r>
            <a:r>
              <a:rPr lang="nl-NL" sz="3200" dirty="0"/>
              <a:t>. begripsvol en empathisch handelen. Hiertoe worden praktijkcasussen rond omgaan met </a:t>
            </a:r>
            <a:r>
              <a:rPr lang="nl-NL" sz="3200" dirty="0" err="1"/>
              <a:t>kansarmoede</a:t>
            </a:r>
            <a:r>
              <a:rPr lang="nl-NL" sz="3200" dirty="0"/>
              <a:t> en diversiteit in samenwerking met het lokale werkveld ontwikkeld.</a:t>
            </a:r>
            <a:endParaRPr lang="nl-BE" sz="3200" dirty="0"/>
          </a:p>
          <a:p>
            <a:pPr marL="0" indent="0">
              <a:buNone/>
            </a:pPr>
            <a:endParaRPr lang="nl-BE" dirty="0"/>
          </a:p>
        </p:txBody>
      </p:sp>
    </p:spTree>
    <p:extLst>
      <p:ext uri="{BB962C8B-B14F-4D97-AF65-F5344CB8AC3E}">
        <p14:creationId xmlns:p14="http://schemas.microsoft.com/office/powerpoint/2010/main" val="283332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7041A4-59E9-42B4-92BA-9DD5441F6FFA}"/>
              </a:ext>
            </a:extLst>
          </p:cNvPr>
          <p:cNvSpPr>
            <a:spLocks noGrp="1"/>
          </p:cNvSpPr>
          <p:nvPr>
            <p:ph type="title"/>
          </p:nvPr>
        </p:nvSpPr>
        <p:spPr/>
        <p:txBody>
          <a:bodyPr>
            <a:normAutofit/>
          </a:bodyPr>
          <a:lstStyle/>
          <a:p>
            <a:r>
              <a:rPr lang="nl-NL" sz="4000" dirty="0"/>
              <a:t>3</a:t>
            </a:r>
            <a:r>
              <a:rPr lang="nl-NL" sz="4000"/>
              <a:t>. </a:t>
            </a:r>
            <a:r>
              <a:rPr lang="nl-NL" sz="4000" dirty="0"/>
              <a:t>Verwachte projectresultaten</a:t>
            </a:r>
            <a:endParaRPr lang="nl-BE" sz="4000" dirty="0"/>
          </a:p>
        </p:txBody>
      </p:sp>
      <p:sp>
        <p:nvSpPr>
          <p:cNvPr id="3" name="Tijdelijke aanduiding voor inhoud 2">
            <a:extLst>
              <a:ext uri="{FF2B5EF4-FFF2-40B4-BE49-F238E27FC236}">
                <a16:creationId xmlns:a16="http://schemas.microsoft.com/office/drawing/2014/main" id="{28B2EBA9-4C1F-4B50-A149-F7EF3FCC8097}"/>
              </a:ext>
            </a:extLst>
          </p:cNvPr>
          <p:cNvSpPr>
            <a:spLocks noGrp="1"/>
          </p:cNvSpPr>
          <p:nvPr>
            <p:ph idx="1"/>
          </p:nvPr>
        </p:nvSpPr>
        <p:spPr/>
        <p:txBody>
          <a:bodyPr>
            <a:normAutofit fontScale="92500" lnSpcReduction="10000"/>
          </a:bodyPr>
          <a:lstStyle/>
          <a:p>
            <a:pPr marL="0" indent="0">
              <a:buNone/>
            </a:pPr>
            <a:r>
              <a:rPr lang="nl-NL" sz="3200" dirty="0">
                <a:solidFill>
                  <a:srgbClr val="201F1E"/>
                </a:solidFill>
                <a:latin typeface="Source Sans Pro" panose="020B0503030403020204" pitchFamily="34" charset="0"/>
              </a:rPr>
              <a:t>Analyse (beperkt) diepteonderzoek</a:t>
            </a:r>
          </a:p>
          <a:p>
            <a:pPr marL="0" indent="0">
              <a:buNone/>
            </a:pPr>
            <a:endParaRPr lang="nl-NL" sz="3200" dirty="0">
              <a:solidFill>
                <a:srgbClr val="201F1E"/>
              </a:solidFill>
              <a:latin typeface="Source Sans Pro" panose="020B0503030403020204" pitchFamily="34" charset="0"/>
            </a:endParaRPr>
          </a:p>
          <a:p>
            <a:pPr marL="0" indent="0">
              <a:buNone/>
            </a:pPr>
            <a:r>
              <a:rPr lang="nl-NL" sz="3200" dirty="0">
                <a:solidFill>
                  <a:srgbClr val="201F1E"/>
                </a:solidFill>
                <a:latin typeface="Source Sans Pro" panose="020B0503030403020204" pitchFamily="34" charset="0"/>
              </a:rPr>
              <a:t>Methodiek en plan van aanpak om de praktijkervaring van studenten te begeleiden en te monitoren in de vorm van community service </a:t>
            </a:r>
            <a:r>
              <a:rPr lang="nl-NL" sz="3200" dirty="0" err="1">
                <a:solidFill>
                  <a:srgbClr val="201F1E"/>
                </a:solidFill>
                <a:latin typeface="Source Sans Pro" panose="020B0503030403020204" pitchFamily="34" charset="0"/>
              </a:rPr>
              <a:t>learning</a:t>
            </a:r>
            <a:endParaRPr lang="nl-NL" sz="3200" dirty="0">
              <a:solidFill>
                <a:srgbClr val="201F1E"/>
              </a:solidFill>
              <a:latin typeface="Source Sans Pro" panose="020B0503030403020204" pitchFamily="34" charset="0"/>
            </a:endParaRPr>
          </a:p>
          <a:p>
            <a:pPr>
              <a:buFontTx/>
              <a:buChar char="-"/>
            </a:pPr>
            <a:endParaRPr lang="nl-NL" sz="3200" dirty="0">
              <a:solidFill>
                <a:srgbClr val="201F1E"/>
              </a:solidFill>
              <a:latin typeface="Source Sans Pro" panose="020B0503030403020204" pitchFamily="34" charset="0"/>
            </a:endParaRPr>
          </a:p>
          <a:p>
            <a:r>
              <a:rPr lang="nl-NL" sz="3200" dirty="0">
                <a:solidFill>
                  <a:srgbClr val="201F1E"/>
                </a:solidFill>
                <a:latin typeface="Source Sans Pro" panose="020B0503030403020204" pitchFamily="34" charset="0"/>
              </a:rPr>
              <a:t>Uitgeschreven praktijkcasussen om blik ter verruimen rond omgaan met </a:t>
            </a:r>
            <a:r>
              <a:rPr lang="nl-NL" sz="3200" dirty="0" err="1">
                <a:solidFill>
                  <a:srgbClr val="201F1E"/>
                </a:solidFill>
                <a:latin typeface="Source Sans Pro" panose="020B0503030403020204" pitchFamily="34" charset="0"/>
              </a:rPr>
              <a:t>kansarmoede</a:t>
            </a:r>
            <a:r>
              <a:rPr lang="nl-NL" sz="3200" dirty="0">
                <a:solidFill>
                  <a:srgbClr val="201F1E"/>
                </a:solidFill>
                <a:latin typeface="Source Sans Pro" panose="020B0503030403020204" pitchFamily="34" charset="0"/>
              </a:rPr>
              <a:t>/diversiteit</a:t>
            </a:r>
            <a:endParaRPr lang="nl-BE" sz="3200" dirty="0">
              <a:solidFill>
                <a:srgbClr val="201F1E"/>
              </a:solidFill>
              <a:latin typeface="Source Sans Pro" panose="020B0503030403020204" pitchFamily="34" charset="0"/>
            </a:endParaRPr>
          </a:p>
        </p:txBody>
      </p:sp>
    </p:spTree>
    <p:extLst>
      <p:ext uri="{BB962C8B-B14F-4D97-AF65-F5344CB8AC3E}">
        <p14:creationId xmlns:p14="http://schemas.microsoft.com/office/powerpoint/2010/main" val="349808484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al">
  <a:themeElements>
    <a:clrScheme name="Blauw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Sjabloon KKGK 5 okt" id="{FFE0E02A-AD72-4786-AD24-4893F9E7B809}" vid="{D15BE9C2-AAA9-41C1-82EA-4385CDE2AFBD}"/>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998623B612493419558C606655CF3E2" ma:contentTypeVersion="13" ma:contentTypeDescription="Create a new document." ma:contentTypeScope="" ma:versionID="b15f4d3978759858d7f7401e808fb5ee">
  <xsd:schema xmlns:xsd="http://www.w3.org/2001/XMLSchema" xmlns:xs="http://www.w3.org/2001/XMLSchema" xmlns:p="http://schemas.microsoft.com/office/2006/metadata/properties" xmlns:ns3="4274e6e2-d1b1-4670-98ed-c673481c830e" xmlns:ns4="850d1aea-5dd7-4332-96c6-f4dbe3140561" targetNamespace="http://schemas.microsoft.com/office/2006/metadata/properties" ma:root="true" ma:fieldsID="f3cbead88de3a59b3310ca0657c05e6e" ns3:_="" ns4:_="">
    <xsd:import namespace="4274e6e2-d1b1-4670-98ed-c673481c830e"/>
    <xsd:import namespace="850d1aea-5dd7-4332-96c6-f4dbe314056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Location" minOccurs="0"/>
                <xsd:element ref="ns4:MediaServiceAutoTags" minOccurs="0"/>
                <xsd:element ref="ns4:MediaServiceGenerationTime" minOccurs="0"/>
                <xsd:element ref="ns4:MediaServiceEventHashCode" minOccurs="0"/>
                <xsd:element ref="ns4:MediaServiceOCR"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74e6e2-d1b1-4670-98ed-c673481c830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0d1aea-5dd7-4332-96c6-f4dbe3140561"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EC4982-C95C-4F8F-916D-49DC3FDACDA3}">
  <ds:schemaRefs>
    <ds:schemaRef ds:uri="http://www.w3.org/XML/1998/namespace"/>
    <ds:schemaRef ds:uri="http://purl.org/dc/dcmitype/"/>
    <ds:schemaRef ds:uri="4274e6e2-d1b1-4670-98ed-c673481c830e"/>
    <ds:schemaRef ds:uri="http://schemas.microsoft.com/office/infopath/2007/PartnerControls"/>
    <ds:schemaRef ds:uri="http://purl.org/dc/terms/"/>
    <ds:schemaRef ds:uri="850d1aea-5dd7-4332-96c6-f4dbe3140561"/>
    <ds:schemaRef ds:uri="http://schemas.microsoft.com/office/2006/documentManagement/types"/>
    <ds:schemaRef ds:uri="http://schemas.microsoft.com/office/2006/metadata/properties"/>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70601705-B279-44F5-9A96-91EB0ED37D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74e6e2-d1b1-4670-98ed-c673481c830e"/>
    <ds:schemaRef ds:uri="850d1aea-5dd7-4332-96c6-f4dbe31405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F498174-1C8F-45D4-B77E-AA214B36728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399</Words>
  <Application>Microsoft Office PowerPoint</Application>
  <PresentationFormat>Widescreen</PresentationFormat>
  <Paragraphs>38</Paragraphs>
  <Slides>4</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vt:i4>
      </vt:variant>
    </vt:vector>
  </HeadingPairs>
  <TitlesOfParts>
    <vt:vector size="10" baseType="lpstr">
      <vt:lpstr>Calibri</vt:lpstr>
      <vt:lpstr>Source Sans Pro</vt:lpstr>
      <vt:lpstr>Tw Cen MT</vt:lpstr>
      <vt:lpstr>Tw Cen MT Condensed</vt:lpstr>
      <vt:lpstr>Wingdings 3</vt:lpstr>
      <vt:lpstr>Integraal</vt:lpstr>
      <vt:lpstr>KKGK – april-december 2021   VIVES ZuiD</vt:lpstr>
      <vt:lpstr>1. Foci – link met grote kansen – vernieuwende aspect</vt:lpstr>
      <vt:lpstr>2. Doelstellingen (+ projectfasering)</vt:lpstr>
      <vt:lpstr>3. Verwachte projectresultaten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vooruitblik</dc:title>
  <dc:creator>Carolien Frijns</dc:creator>
  <cp:lastModifiedBy>Eveline Mertens</cp:lastModifiedBy>
  <cp:revision>26</cp:revision>
  <dcterms:created xsi:type="dcterms:W3CDTF">2020-12-05T15:58:19Z</dcterms:created>
  <dcterms:modified xsi:type="dcterms:W3CDTF">2021-04-02T18:24:32Z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0x0101008998623B612493419558C606655CF3E2</vt:lpwstr>
  </property>
</Properties>
</file>